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7" r:id="rId2"/>
    <p:sldId id="258" r:id="rId3"/>
    <p:sldId id="259" r:id="rId4"/>
    <p:sldId id="260" r:id="rId5"/>
    <p:sldId id="261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media/image6.jp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20975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21927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384288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39545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940670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566524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196213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87651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48913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52700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79456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78259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21415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50974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80378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89440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C69B2-65C5-4C82-99A6-E76AC1182101}" type="datetimeFigureOut">
              <a:rPr lang="tr-TR" smtClean="0"/>
              <a:t>21.05.2025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1482B53-B1A4-4E5C-A3C4-B6B7F8BB82F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08320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EC88547-37A0-3D68-1DDC-E1627F1EE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SONAR: Sound &amp; </a:t>
            </a:r>
            <a:r>
              <a:rPr lang="tr-TR" dirty="0" err="1"/>
              <a:t>Navigat</a:t>
            </a:r>
            <a:r>
              <a:rPr lang="en-US" dirty="0"/>
              <a:t>i</a:t>
            </a:r>
            <a:r>
              <a:rPr lang="tr-TR" dirty="0"/>
              <a:t>on </a:t>
            </a:r>
            <a:r>
              <a:rPr lang="tr-TR" dirty="0" err="1"/>
              <a:t>Ranging</a:t>
            </a:r>
            <a:endParaRPr lang="tr-TR" dirty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27266617-6ED2-D80A-925E-5DDF656C9E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772314"/>
            <a:ext cx="8206913" cy="4461576"/>
          </a:xfrm>
        </p:spPr>
      </p:pic>
    </p:spTree>
    <p:extLst>
      <p:ext uri="{BB962C8B-B14F-4D97-AF65-F5344CB8AC3E}">
        <p14:creationId xmlns:p14="http://schemas.microsoft.com/office/powerpoint/2010/main" val="898591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4D232F0-E8ED-2423-1786-217536647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SONAR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407905BA-4DC8-AB91-D45F-6DB305A7DC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2971" y="1563329"/>
            <a:ext cx="4760023" cy="4742714"/>
          </a:xfrm>
        </p:spPr>
      </p:pic>
    </p:spTree>
    <p:extLst>
      <p:ext uri="{BB962C8B-B14F-4D97-AF65-F5344CB8AC3E}">
        <p14:creationId xmlns:p14="http://schemas.microsoft.com/office/powerpoint/2010/main" val="4283037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E9C3F75-DDE9-200A-3BC4-AF801EDDA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HC-SR04 </a:t>
            </a:r>
            <a:r>
              <a:rPr lang="tr-TR" dirty="0" err="1"/>
              <a:t>Ultrasonik</a:t>
            </a:r>
            <a:r>
              <a:rPr lang="tr-TR" dirty="0"/>
              <a:t> </a:t>
            </a:r>
            <a:r>
              <a:rPr lang="tr-TR" dirty="0" err="1"/>
              <a:t>Sensör</a:t>
            </a:r>
            <a:endParaRPr lang="tr-TR" dirty="0"/>
          </a:p>
        </p:txBody>
      </p:sp>
      <p:pic>
        <p:nvPicPr>
          <p:cNvPr id="5" name="İçerik Yer Tutucusu 4" descr="metin, elektronik eşyalar içeren bir resim&#10;&#10;Açıklama otomatik olarak oluşturuldu">
            <a:extLst>
              <a:ext uri="{FF2B5EF4-FFF2-40B4-BE49-F238E27FC236}">
                <a16:creationId xmlns:a16="http://schemas.microsoft.com/office/drawing/2014/main" id="{BA50070D-F939-A844-DB79-CF150A1BB9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302" y="1965998"/>
            <a:ext cx="3268529" cy="1971316"/>
          </a:xfr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E15CC631-B5D2-0F81-7968-A729BBC3C2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322" y="2050078"/>
            <a:ext cx="6509635" cy="2606397"/>
          </a:xfrm>
          <a:prstGeom prst="rect">
            <a:avLst/>
          </a:prstGeom>
        </p:spPr>
      </p:pic>
      <p:pic>
        <p:nvPicPr>
          <p:cNvPr id="9" name="Resim 8" descr="metin, elektronik eşyalar içeren bir resim&#10;&#10;Açıklama otomatik olarak oluşturuldu">
            <a:extLst>
              <a:ext uri="{FF2B5EF4-FFF2-40B4-BE49-F238E27FC236}">
                <a16:creationId xmlns:a16="http://schemas.microsoft.com/office/drawing/2014/main" id="{C21089DD-E469-DD60-0271-F8EC73E4CB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494" y="4049558"/>
            <a:ext cx="2117531" cy="186119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1" name="Metin kutusu 10">
                <a:extLst>
                  <a:ext uri="{FF2B5EF4-FFF2-40B4-BE49-F238E27FC236}">
                    <a16:creationId xmlns:a16="http://schemas.microsoft.com/office/drawing/2014/main" id="{D75485D0-1907-6C74-BB21-B3E866B82ACA}"/>
                  </a:ext>
                </a:extLst>
              </p:cNvPr>
              <p:cNvSpPr txBox="1"/>
              <p:nvPr/>
            </p:nvSpPr>
            <p:spPr>
              <a:xfrm>
                <a:off x="5399138" y="4852799"/>
                <a:ext cx="1393723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tr-TR" i="0">
                          <a:latin typeface="Cambria Math" panose="02040503050406030204" pitchFamily="18" charset="0"/>
                        </a:rPr>
                        <m:t>=340∆</m:t>
                      </m:r>
                      <m:r>
                        <a:rPr lang="tr-TR" i="1">
                          <a:latin typeface="Cambria Math" panose="02040503050406030204" pitchFamily="18" charset="0"/>
                        </a:rPr>
                        <m:t>𝑡</m:t>
                      </m:r>
                    </m:oMath>
                  </m:oMathPara>
                </a14:m>
                <a:endParaRPr lang="tr-TR" dirty="0"/>
              </a:p>
            </p:txBody>
          </p:sp>
        </mc:Choice>
        <mc:Fallback xmlns="">
          <p:sp>
            <p:nvSpPr>
              <p:cNvPr id="11" name="Metin kutusu 10">
                <a:extLst>
                  <a:ext uri="{FF2B5EF4-FFF2-40B4-BE49-F238E27FC236}">
                    <a16:creationId xmlns:a16="http://schemas.microsoft.com/office/drawing/2014/main" id="{D75485D0-1907-6C74-BB21-B3E866B82A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9138" y="4852799"/>
                <a:ext cx="1393723" cy="36933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Metin kutusu 12">
                <a:extLst>
                  <a:ext uri="{FF2B5EF4-FFF2-40B4-BE49-F238E27FC236}">
                    <a16:creationId xmlns:a16="http://schemas.microsoft.com/office/drawing/2014/main" id="{3F24A96A-B52B-DFB9-3AB5-AF355F217D3F}"/>
                  </a:ext>
                </a:extLst>
              </p:cNvPr>
              <p:cNvSpPr txBox="1"/>
              <p:nvPr/>
            </p:nvSpPr>
            <p:spPr>
              <a:xfrm>
                <a:off x="5477192" y="5274759"/>
                <a:ext cx="1393723" cy="39158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smtClean="0">
                          <a:latin typeface="Cambria Math" panose="02040503050406030204" pitchFamily="18" charset="0"/>
                        </a:rPr>
                        <m:t>∆</m:t>
                      </m:r>
                      <m:r>
                        <a:rPr lang="tr-TR" i="1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tr-TR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tr-TR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𝑓</m:t>
                          </m:r>
                        </m:sub>
                      </m:sSub>
                      <m:r>
                        <a:rPr lang="tr-TR" i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tr-TR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tr-TR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  <m:sub>
                          <m:r>
                            <a:rPr lang="tr-TR" i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tr-TR" dirty="0"/>
              </a:p>
            </p:txBody>
          </p:sp>
        </mc:Choice>
        <mc:Fallback xmlns="">
          <p:sp>
            <p:nvSpPr>
              <p:cNvPr id="13" name="Metin kutusu 12">
                <a:extLst>
                  <a:ext uri="{FF2B5EF4-FFF2-40B4-BE49-F238E27FC236}">
                    <a16:creationId xmlns:a16="http://schemas.microsoft.com/office/drawing/2014/main" id="{3F24A96A-B52B-DFB9-3AB5-AF355F217D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77192" y="5274759"/>
                <a:ext cx="1393723" cy="391582"/>
              </a:xfrm>
              <a:prstGeom prst="rect">
                <a:avLst/>
              </a:prstGeom>
              <a:blipFill>
                <a:blip r:embed="rId6"/>
                <a:stretch>
                  <a:fillRect b="-923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60966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E394C64-8458-8A01-1BB3-2A7407B68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/>
              <a:t>SERVO MOTOR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F8D6B5AC-2644-F90C-F07C-4E74F0FB64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815" y="2675859"/>
            <a:ext cx="2143125" cy="2143125"/>
          </a:xfrm>
        </p:spPr>
      </p:pic>
      <p:pic>
        <p:nvPicPr>
          <p:cNvPr id="7" name="Resim 6" descr="metin içeren bir resim&#10;&#10;Açıklama otomatik olarak oluşturuldu">
            <a:extLst>
              <a:ext uri="{FF2B5EF4-FFF2-40B4-BE49-F238E27FC236}">
                <a16:creationId xmlns:a16="http://schemas.microsoft.com/office/drawing/2014/main" id="{B075CF04-83E9-9953-98F0-CB60145FBD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991" y="1986115"/>
            <a:ext cx="6860731" cy="3859161"/>
          </a:xfrm>
          <a:prstGeom prst="rect">
            <a:avLst/>
          </a:prstGeom>
        </p:spPr>
      </p:pic>
      <p:sp>
        <p:nvSpPr>
          <p:cNvPr id="6" name="Başlık 1">
            <a:extLst>
              <a:ext uri="{FF2B5EF4-FFF2-40B4-BE49-F238E27FC236}">
                <a16:creationId xmlns:a16="http://schemas.microsoft.com/office/drawing/2014/main" id="{EFD3A99E-32D5-AD87-A895-AF3F34FCED41}"/>
              </a:ext>
            </a:extLst>
          </p:cNvPr>
          <p:cNvSpPr txBox="1">
            <a:spLocks/>
          </p:cNvSpPr>
          <p:nvPr/>
        </p:nvSpPr>
        <p:spPr>
          <a:xfrm>
            <a:off x="6853083" y="5965725"/>
            <a:ext cx="3087329" cy="5235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tr-TR" sz="2400" dirty="0"/>
              <a:t>Model Uçak</a:t>
            </a:r>
          </a:p>
        </p:txBody>
      </p:sp>
    </p:spTree>
    <p:extLst>
      <p:ext uri="{BB962C8B-B14F-4D97-AF65-F5344CB8AC3E}">
        <p14:creationId xmlns:p14="http://schemas.microsoft.com/office/powerpoint/2010/main" val="256522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57CA522-FDBC-6C53-73EA-D59A9BD48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513504"/>
            <a:ext cx="9603275" cy="886629"/>
          </a:xfrm>
        </p:spPr>
        <p:txBody>
          <a:bodyPr/>
          <a:lstStyle/>
          <a:p>
            <a:pPr algn="ctr"/>
            <a:r>
              <a:rPr lang="tr-TR" dirty="0"/>
              <a:t>DENEYSEL DÜZENEK ve </a:t>
            </a:r>
            <a:r>
              <a:rPr lang="tr-TR" dirty="0" err="1"/>
              <a:t>Arduino</a:t>
            </a:r>
            <a:r>
              <a:rPr lang="tr-TR" dirty="0"/>
              <a:t> Kodu</a:t>
            </a:r>
          </a:p>
        </p:txBody>
      </p:sp>
      <p:pic>
        <p:nvPicPr>
          <p:cNvPr id="5" name="İçerik Yer Tutucusu 4" descr="metin, elektronik eşyalar, bilgisayar, vitrin içeren bir resim&#10;&#10;Açıklama otomatik olarak oluşturuldu">
            <a:extLst>
              <a:ext uri="{FF2B5EF4-FFF2-40B4-BE49-F238E27FC236}">
                <a16:creationId xmlns:a16="http://schemas.microsoft.com/office/drawing/2014/main" id="{B6F69E25-68DE-1C68-AA4C-AEE27F260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695" y="2045622"/>
            <a:ext cx="2587228" cy="3449638"/>
          </a:xfr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CD8C60C0-A892-A91C-79B8-3B44715EBF84}"/>
              </a:ext>
            </a:extLst>
          </p:cNvPr>
          <p:cNvSpPr txBox="1"/>
          <p:nvPr/>
        </p:nvSpPr>
        <p:spPr>
          <a:xfrm>
            <a:off x="3094910" y="2002957"/>
            <a:ext cx="2745758" cy="3492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AF00DB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#include</a:t>
            </a:r>
            <a:r>
              <a:rPr lang="tr-TR" sz="10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0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tr-TR" sz="100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Servo.h</a:t>
            </a:r>
            <a:r>
              <a:rPr lang="tr-TR" sz="10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0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trigPin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echoPin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zaman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tr-TR" sz="10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// ölçülen mesafe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Servo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servoMotor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spcAft>
                <a:spcPts val="1000"/>
              </a:spcAft>
            </a:pP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1000"/>
              </a:spcAft>
            </a:pPr>
            <a:r>
              <a:rPr lang="tr-TR" sz="10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setup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trigPin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OUTPUT);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pinMode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echoPin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INPUT); 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Serial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begin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57600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servoMotor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attach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425"/>
              </a:lnSpc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DE166F20-0C99-4BF9-5F07-DFA951854D9E}"/>
              </a:ext>
            </a:extLst>
          </p:cNvPr>
          <p:cNvSpPr txBox="1"/>
          <p:nvPr/>
        </p:nvSpPr>
        <p:spPr>
          <a:xfrm>
            <a:off x="5736839" y="1493009"/>
            <a:ext cx="3924392" cy="50424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tr-TR" sz="10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void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loop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// 15-165 derece arasını 1 derece hassasiyetle tara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&lt;=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165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++) {  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servoMotor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write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delay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mesafeHesap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Serial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Serial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","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Serial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distance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Serial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"."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}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8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// 165-15 derece arasını 1 derece hassasiyetle tara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165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15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--) {  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servoMotor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write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delay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mesafeHesap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Serial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Serial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","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 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Serial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Serial</a:t>
            </a:r>
            <a:r>
              <a:rPr lang="tr-TR" sz="10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"."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}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F460679B-03A1-2567-5BCA-F596469BEB16}"/>
              </a:ext>
            </a:extLst>
          </p:cNvPr>
          <p:cNvSpPr txBox="1"/>
          <p:nvPr/>
        </p:nvSpPr>
        <p:spPr>
          <a:xfrm>
            <a:off x="9743768" y="2173856"/>
            <a:ext cx="2448232" cy="2939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tr-TR" sz="1000" dirty="0" err="1">
                <a:solidFill>
                  <a:srgbClr val="0000FF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mesafehesap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 {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trigPin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LOW); 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delayMicroseconds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trigPin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HIGH); 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delayMicroseconds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digitalWrite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trigPin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LOW);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zaman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tr-TR" sz="1000" dirty="0" err="1">
                <a:solidFill>
                  <a:srgbClr val="795E26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pulseIn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tr-TR" sz="1000" dirty="0" err="1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echoPin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HIGH); 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mesafe = </a:t>
            </a:r>
            <a:r>
              <a:rPr lang="tr-TR" sz="1000" dirty="0">
                <a:solidFill>
                  <a:srgbClr val="00108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zaman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0.034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tr-TR" sz="1000" dirty="0">
                <a:solidFill>
                  <a:srgbClr val="098658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 </a:t>
            </a:r>
            <a:r>
              <a:rPr lang="tr-TR" sz="1000" dirty="0" err="1">
                <a:solidFill>
                  <a:srgbClr val="AF00DB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mesafe;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Aft>
                <a:spcPts val="1000"/>
              </a:spcAft>
            </a:pPr>
            <a:r>
              <a:rPr lang="tr-TR" sz="10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tr-TR" sz="1000" dirty="0">
              <a:effectLst/>
              <a:latin typeface="Consolas" panose="020B0609020204030204" pitchFamily="49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9909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57CA522-FDBC-6C53-73EA-D59A9BD48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513504"/>
            <a:ext cx="9603275" cy="886629"/>
          </a:xfrm>
        </p:spPr>
        <p:txBody>
          <a:bodyPr/>
          <a:lstStyle/>
          <a:p>
            <a:pPr algn="ctr"/>
            <a:r>
              <a:rPr lang="tr-TR" dirty="0"/>
              <a:t>DENEYSEL DÜZENEK ve </a:t>
            </a:r>
            <a:r>
              <a:rPr lang="tr-TR" dirty="0" err="1"/>
              <a:t>Processing</a:t>
            </a:r>
            <a:r>
              <a:rPr lang="tr-TR" dirty="0"/>
              <a:t> Kodu</a:t>
            </a:r>
          </a:p>
        </p:txBody>
      </p:sp>
      <p:pic>
        <p:nvPicPr>
          <p:cNvPr id="5" name="İçerik Yer Tutucusu 4" descr="metin, elektronik eşyalar, bilgisayar, vitrin içeren bir resim&#10;&#10;Açıklama otomatik olarak oluşturuldu">
            <a:extLst>
              <a:ext uri="{FF2B5EF4-FFF2-40B4-BE49-F238E27FC236}">
                <a16:creationId xmlns:a16="http://schemas.microsoft.com/office/drawing/2014/main" id="{B6F69E25-68DE-1C68-AA4C-AEE27F260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791" y="1704180"/>
            <a:ext cx="3346563" cy="4462085"/>
          </a:xfr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CD8C60C0-A892-A91C-79B8-3B44715EBF84}"/>
              </a:ext>
            </a:extLst>
          </p:cNvPr>
          <p:cNvSpPr txBox="1"/>
          <p:nvPr/>
        </p:nvSpPr>
        <p:spPr>
          <a:xfrm>
            <a:off x="5267839" y="1449807"/>
            <a:ext cx="2745758" cy="49144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import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processing.serial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.*; // seri port kütüphanesi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import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java.awt.event.KeyEvent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; 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import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java.io.IOException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 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Serial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serialPort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String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angle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= "",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distance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= "", data = "";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String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noObject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float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pixsDistance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int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iAngle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,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iDistance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int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index1 = 0, index2 = 0;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PFont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orcFont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 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void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setup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 {  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size (1366, 700);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smooth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serialPort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=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new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Serial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this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, "COM5", 57600); // seri port ayarı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serialPort.bufferUntil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('.');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}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8" name="Metin kutusu 7">
            <a:extLst>
              <a:ext uri="{FF2B5EF4-FFF2-40B4-BE49-F238E27FC236}">
                <a16:creationId xmlns:a16="http://schemas.microsoft.com/office/drawing/2014/main" id="{3AAA354F-6105-1CE6-FF7D-B7E81421E312}"/>
              </a:ext>
            </a:extLst>
          </p:cNvPr>
          <p:cNvSpPr txBox="1"/>
          <p:nvPr/>
        </p:nvSpPr>
        <p:spPr>
          <a:xfrm>
            <a:off x="8603226" y="2342045"/>
            <a:ext cx="2745758" cy="2606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void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draw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 {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fill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(98,245,31);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noStroke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fill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(0,4); 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rect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(0, 0,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width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, 1010); 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fill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(98,245,31); // yeşil renk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drawRadar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(); 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drawLine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drawObject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  </a:t>
            </a:r>
            <a:r>
              <a:rPr lang="tr-TR" sz="1000" dirty="0" err="1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drawText</a:t>
            </a: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();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tr-TR" sz="1000" dirty="0">
                <a:effectLst/>
                <a:latin typeface="Consolas" panose="020B0609020204030204" pitchFamily="49" charset="0"/>
                <a:ea typeface="Times New Roman" panose="02020603050405020304" pitchFamily="18" charset="0"/>
              </a:rPr>
              <a:t>}</a:t>
            </a:r>
            <a:endParaRPr lang="tr-TR" sz="1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6014703"/>
      </p:ext>
    </p:extLst>
  </p:cSld>
  <p:clrMapOvr>
    <a:masterClrMapping/>
  </p:clrMapOvr>
</p:sld>
</file>

<file path=ppt/theme/theme1.xml><?xml version="1.0" encoding="utf-8"?>
<a:theme xmlns:a="http://schemas.openxmlformats.org/drawingml/2006/main" name="Duman">
  <a:themeElements>
    <a:clrScheme name="Duman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Duman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uman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25</TotalTime>
  <Words>439</Words>
  <Application>Microsoft Office PowerPoint</Application>
  <PresentationFormat>Widescreen</PresentationFormat>
  <Paragraphs>78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Cambria Math</vt:lpstr>
      <vt:lpstr>Century Gothic</vt:lpstr>
      <vt:lpstr>Consolas</vt:lpstr>
      <vt:lpstr>Times New Roman</vt:lpstr>
      <vt:lpstr>Wingdings 3</vt:lpstr>
      <vt:lpstr>Duman</vt:lpstr>
      <vt:lpstr>SONAR: Sound &amp; Navigation Ranging</vt:lpstr>
      <vt:lpstr>SONAR</vt:lpstr>
      <vt:lpstr>HC-SR04 Ultrasonik Sensör</vt:lpstr>
      <vt:lpstr>SERVO MOTOR</vt:lpstr>
      <vt:lpstr>DENEYSEL DÜZENEK ve Arduino Kodu</vt:lpstr>
      <vt:lpstr>DENEYSEL DÜZENEK ve Processing Kodu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EEM 312 Tasarım Projesi</dc:title>
  <dc:creator>Muhammed Koroglu</dc:creator>
  <cp:lastModifiedBy>Taha Koroglu</cp:lastModifiedBy>
  <cp:revision>9</cp:revision>
  <dcterms:created xsi:type="dcterms:W3CDTF">2022-06-28T21:01:45Z</dcterms:created>
  <dcterms:modified xsi:type="dcterms:W3CDTF">2025-05-21T08:39:33Z</dcterms:modified>
</cp:coreProperties>
</file>

<file path=docProps/thumbnail.jpeg>
</file>